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162"/>
    <a:srgbClr val="CB9F32"/>
    <a:srgbClr val="001952"/>
    <a:srgbClr val="4E5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>
      <p:cViewPr varScale="1">
        <p:scale>
          <a:sx n="65" d="100"/>
          <a:sy n="65" d="100"/>
        </p:scale>
        <p:origin x="24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0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8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2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0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6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6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7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5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36B2FC-7839-E74E-B6FA-E71FECD5A29E}" type="datetimeFigureOut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B8ABB1-0016-9946-9AED-98D9E2A2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6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 and red dots&#10;&#10;Description automatically generated">
            <a:extLst>
              <a:ext uri="{FF2B5EF4-FFF2-40B4-BE49-F238E27FC236}">
                <a16:creationId xmlns:a16="http://schemas.microsoft.com/office/drawing/2014/main" id="{CD5F6C65-6E41-3273-D2A9-CAF8FDBB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55" y="7518311"/>
            <a:ext cx="5652242" cy="2145377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7447AE9-7434-4303-A722-88C5AB38456C}"/>
              </a:ext>
            </a:extLst>
          </p:cNvPr>
          <p:cNvSpPr/>
          <p:nvPr/>
        </p:nvSpPr>
        <p:spPr>
          <a:xfrm>
            <a:off x="231415" y="9784789"/>
            <a:ext cx="7255714" cy="2765154"/>
          </a:xfrm>
          <a:prstGeom prst="roundRect">
            <a:avLst>
              <a:gd name="adj" fmla="val 7582"/>
            </a:avLst>
          </a:prstGeom>
          <a:solidFill>
            <a:srgbClr val="0019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3CA9A0-835C-750A-3246-E67D1C5971A2}"/>
              </a:ext>
            </a:extLst>
          </p:cNvPr>
          <p:cNvSpPr/>
          <p:nvPr/>
        </p:nvSpPr>
        <p:spPr>
          <a:xfrm>
            <a:off x="370190" y="10083494"/>
            <a:ext cx="3088285" cy="400111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724251-AD06-003A-1122-A9D21F4ED355}"/>
              </a:ext>
            </a:extLst>
          </p:cNvPr>
          <p:cNvSpPr txBox="1"/>
          <p:nvPr/>
        </p:nvSpPr>
        <p:spPr>
          <a:xfrm>
            <a:off x="411755" y="10083495"/>
            <a:ext cx="209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CONTACT US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94ECEF4-BF81-C298-D4F9-DDFC1DDA5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" t="25975" r="10697" b="29232"/>
          <a:stretch/>
        </p:blipFill>
        <p:spPr>
          <a:xfrm>
            <a:off x="4701258" y="5580544"/>
            <a:ext cx="1783164" cy="13762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C1AE41B-E7AF-8C03-9111-A1794E1F5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3" t="1" r="-1159" b="952"/>
          <a:stretch/>
        </p:blipFill>
        <p:spPr>
          <a:xfrm>
            <a:off x="2486608" y="5580544"/>
            <a:ext cx="2015670" cy="13762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D7DCD8-5CF9-D91E-9978-36BED59553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91" t="1028" r="10195" b="-50"/>
          <a:stretch/>
        </p:blipFill>
        <p:spPr>
          <a:xfrm>
            <a:off x="530519" y="5580544"/>
            <a:ext cx="1755302" cy="13762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29E1FC-7BE9-8B55-E51D-939E3640F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93" t="6539" r="17254" b="21997"/>
          <a:stretch/>
        </p:blipFill>
        <p:spPr>
          <a:xfrm>
            <a:off x="4701258" y="4100948"/>
            <a:ext cx="1783164" cy="1294005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2AD0C5E-FF97-5B4B-C06A-C5E8EF95C587}"/>
              </a:ext>
            </a:extLst>
          </p:cNvPr>
          <p:cNvSpPr/>
          <p:nvPr/>
        </p:nvSpPr>
        <p:spPr>
          <a:xfrm>
            <a:off x="3854034" y="10077042"/>
            <a:ext cx="2353337" cy="413017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9BBA7DD-2298-D725-EA68-1F87CE2DC5A2}"/>
              </a:ext>
            </a:extLst>
          </p:cNvPr>
          <p:cNvSpPr/>
          <p:nvPr/>
        </p:nvSpPr>
        <p:spPr>
          <a:xfrm>
            <a:off x="6549869" y="7318990"/>
            <a:ext cx="2740404" cy="5230952"/>
          </a:xfrm>
          <a:prstGeom prst="roundRect">
            <a:avLst>
              <a:gd name="adj" fmla="val 5233"/>
            </a:avLst>
          </a:prstGeom>
          <a:solidFill>
            <a:srgbClr val="0019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922FBF5-C0DB-FCC0-0B2E-C14B69C89D62}"/>
              </a:ext>
            </a:extLst>
          </p:cNvPr>
          <p:cNvSpPr/>
          <p:nvPr/>
        </p:nvSpPr>
        <p:spPr>
          <a:xfrm>
            <a:off x="6698020" y="10077042"/>
            <a:ext cx="2353337" cy="413017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EDCB998-1FD0-D368-102E-0C0723FFDAC3}"/>
              </a:ext>
            </a:extLst>
          </p:cNvPr>
          <p:cNvSpPr/>
          <p:nvPr/>
        </p:nvSpPr>
        <p:spPr>
          <a:xfrm>
            <a:off x="6762098" y="7499433"/>
            <a:ext cx="2353337" cy="413017"/>
          </a:xfrm>
          <a:prstGeom prst="roundRect">
            <a:avLst/>
          </a:prstGeom>
          <a:solidFill>
            <a:srgbClr val="CB9F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F4D504-239F-C71D-7496-1688DB6E7503}"/>
              </a:ext>
            </a:extLst>
          </p:cNvPr>
          <p:cNvSpPr txBox="1"/>
          <p:nvPr/>
        </p:nvSpPr>
        <p:spPr>
          <a:xfrm>
            <a:off x="6816319" y="7382682"/>
            <a:ext cx="2344231" cy="210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chemeClr val="bg1"/>
                </a:solidFill>
              </a:rPr>
              <a:t>TICKETS £35</a:t>
            </a:r>
          </a:p>
          <a:p>
            <a:pPr>
              <a:lnSpc>
                <a:spcPct val="140000"/>
              </a:lnSpc>
            </a:pPr>
            <a:r>
              <a:rPr lang="en-US" i="1" dirty="0">
                <a:solidFill>
                  <a:schemeClr val="bg1"/>
                </a:solidFill>
              </a:rPr>
              <a:t>(EARLY BIRD £30)</a:t>
            </a:r>
          </a:p>
          <a:p>
            <a:r>
              <a:rPr lang="en-US" dirty="0">
                <a:solidFill>
                  <a:schemeClr val="bg1"/>
                </a:solidFill>
              </a:rPr>
              <a:t>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Saturday BBQ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Camping overnight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Sunday breakfast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B0C565-AD32-88E7-7575-A61D82CD64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16" r="1916"/>
          <a:stretch/>
        </p:blipFill>
        <p:spPr>
          <a:xfrm>
            <a:off x="4227701" y="10603426"/>
            <a:ext cx="1606003" cy="1669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9AF93-919B-AC19-EFE7-D80ED8C0AB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71687" y="10646754"/>
            <a:ext cx="1606003" cy="1606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AC60A9-E5E1-4A1E-0FD0-811D97EE01D3}"/>
              </a:ext>
            </a:extLst>
          </p:cNvPr>
          <p:cNvSpPr txBox="1"/>
          <p:nvPr/>
        </p:nvSpPr>
        <p:spPr>
          <a:xfrm>
            <a:off x="6655207" y="10077042"/>
            <a:ext cx="2438963" cy="41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SCAN TO SIGN UP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91C6C3-8C11-D1BF-378A-0441404EA487}"/>
              </a:ext>
            </a:extLst>
          </p:cNvPr>
          <p:cNvGrpSpPr/>
          <p:nvPr/>
        </p:nvGrpSpPr>
        <p:grpSpPr>
          <a:xfrm>
            <a:off x="709515" y="2299953"/>
            <a:ext cx="8123179" cy="1523853"/>
            <a:chOff x="709515" y="2450456"/>
            <a:chExt cx="8123179" cy="1523853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0CC6CA8-FE24-8771-66E0-7FCE4B3AE1D4}"/>
                </a:ext>
              </a:extLst>
            </p:cNvPr>
            <p:cNvSpPr/>
            <p:nvPr/>
          </p:nvSpPr>
          <p:spPr>
            <a:xfrm>
              <a:off x="709515" y="2450456"/>
              <a:ext cx="8123179" cy="1523853"/>
            </a:xfrm>
            <a:prstGeom prst="roundRect">
              <a:avLst>
                <a:gd name="adj" fmla="val 7582"/>
              </a:avLst>
            </a:prstGeom>
            <a:solidFill>
              <a:srgbClr val="0019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C461B8-D728-D9EC-99C2-3E01D4A382C9}"/>
                </a:ext>
              </a:extLst>
            </p:cNvPr>
            <p:cNvSpPr txBox="1"/>
            <p:nvPr/>
          </p:nvSpPr>
          <p:spPr>
            <a:xfrm>
              <a:off x="709515" y="2673773"/>
              <a:ext cx="81231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14</a:t>
              </a:r>
              <a:r>
                <a:rPr lang="en-US" sz="32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b="1" dirty="0">
                  <a:solidFill>
                    <a:schemeClr val="bg1"/>
                  </a:solidFill>
                </a:rPr>
                <a:t> SEPTEMBER &amp; 15</a:t>
              </a:r>
              <a:r>
                <a:rPr lang="en-US" sz="32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3200" b="1" dirty="0">
                  <a:solidFill>
                    <a:schemeClr val="bg1"/>
                  </a:solidFill>
                </a:rPr>
                <a:t> SEPTEMBER</a:t>
              </a: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1PM TO 1PM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D6774E-DDB0-A613-C70E-A889D7B1C5F9}"/>
              </a:ext>
            </a:extLst>
          </p:cNvPr>
          <p:cNvSpPr txBox="1"/>
          <p:nvPr/>
        </p:nvSpPr>
        <p:spPr>
          <a:xfrm>
            <a:off x="1033750" y="10408221"/>
            <a:ext cx="26036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</a:rPr>
              <a:t>info@the-forge.uk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</a:rPr>
              <a:t>0203 051 8280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</a:rPr>
              <a:t>the-</a:t>
            </a:r>
            <a:r>
              <a:rPr lang="en-US" sz="2000" b="1" dirty="0" err="1">
                <a:solidFill>
                  <a:schemeClr val="bg1"/>
                </a:solidFill>
              </a:rPr>
              <a:t>forge.uk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A8234-14F2-9300-C090-42B14DB0B5CE}"/>
              </a:ext>
            </a:extLst>
          </p:cNvPr>
          <p:cNvSpPr txBox="1"/>
          <p:nvPr/>
        </p:nvSpPr>
        <p:spPr>
          <a:xfrm>
            <a:off x="3647529" y="10083495"/>
            <a:ext cx="276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FOR MORE INFO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0A340C-DFFF-3917-9064-B61854994272}"/>
              </a:ext>
            </a:extLst>
          </p:cNvPr>
          <p:cNvGrpSpPr/>
          <p:nvPr/>
        </p:nvGrpSpPr>
        <p:grpSpPr>
          <a:xfrm>
            <a:off x="6175797" y="4516955"/>
            <a:ext cx="3080867" cy="2142558"/>
            <a:chOff x="6251433" y="4181321"/>
            <a:chExt cx="3038336" cy="214255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7F19F6-6EA3-0F7F-5D7D-96542031C6A9}"/>
                </a:ext>
              </a:extLst>
            </p:cNvPr>
            <p:cNvSpPr/>
            <p:nvPr/>
          </p:nvSpPr>
          <p:spPr>
            <a:xfrm>
              <a:off x="6251433" y="4181321"/>
              <a:ext cx="3038336" cy="2142558"/>
            </a:xfrm>
            <a:prstGeom prst="ellipse">
              <a:avLst/>
            </a:prstGeom>
            <a:solidFill>
              <a:srgbClr val="CB9F32"/>
            </a:solidFill>
            <a:ln w="76200">
              <a:solidFill>
                <a:srgbClr val="2221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9CADEC-6E36-E8D9-E67F-5BA637913B6B}"/>
                </a:ext>
              </a:extLst>
            </p:cNvPr>
            <p:cNvSpPr txBox="1"/>
            <p:nvPr/>
          </p:nvSpPr>
          <p:spPr>
            <a:xfrm>
              <a:off x="6628676" y="4679924"/>
              <a:ext cx="235333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NEW LODGE FARM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CARLSHALTON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SURREY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SM5 4BY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B48C104-C8BF-E606-A524-5EF6AD6BB4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77" t="2626" r="18161" b="27225"/>
          <a:stretch/>
        </p:blipFill>
        <p:spPr>
          <a:xfrm>
            <a:off x="530519" y="4092587"/>
            <a:ext cx="1778665" cy="13107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FE7AFE-D80C-CCE1-C305-FD174BDAA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7488" b="19685"/>
          <a:stretch/>
        </p:blipFill>
        <p:spPr>
          <a:xfrm>
            <a:off x="2508164" y="4100948"/>
            <a:ext cx="1994114" cy="1294005"/>
          </a:xfrm>
          <a:prstGeom prst="rect">
            <a:avLst/>
          </a:prstGeom>
        </p:spPr>
      </p:pic>
      <p:pic>
        <p:nvPicPr>
          <p:cNvPr id="46" name="Graphic 45" descr="Envelope with solid fill">
            <a:extLst>
              <a:ext uri="{FF2B5EF4-FFF2-40B4-BE49-F238E27FC236}">
                <a16:creationId xmlns:a16="http://schemas.microsoft.com/office/drawing/2014/main" id="{60470E77-B80E-61BC-EEC8-03C7B9B5E5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7831" y="10839241"/>
            <a:ext cx="426786" cy="426786"/>
          </a:xfrm>
          <a:prstGeom prst="rect">
            <a:avLst/>
          </a:prstGeom>
        </p:spPr>
      </p:pic>
      <p:pic>
        <p:nvPicPr>
          <p:cNvPr id="50" name="Graphic 49" descr="World with solid fill">
            <a:extLst>
              <a:ext uri="{FF2B5EF4-FFF2-40B4-BE49-F238E27FC236}">
                <a16:creationId xmlns:a16="http://schemas.microsoft.com/office/drawing/2014/main" id="{0A14A85E-85E2-6D4C-C0F5-A54D932681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87831" y="11735361"/>
            <a:ext cx="426786" cy="426786"/>
          </a:xfrm>
          <a:prstGeom prst="rect">
            <a:avLst/>
          </a:prstGeom>
        </p:spPr>
      </p:pic>
      <p:pic>
        <p:nvPicPr>
          <p:cNvPr id="52" name="Graphic 51" descr="Receiver with solid fill">
            <a:extLst>
              <a:ext uri="{FF2B5EF4-FFF2-40B4-BE49-F238E27FC236}">
                <a16:creationId xmlns:a16="http://schemas.microsoft.com/office/drawing/2014/main" id="{7A1DF344-6F64-BA8F-751D-FB17637EE3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5734" y="11360927"/>
            <a:ext cx="242306" cy="242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D06CE0-9A4F-DC91-D2E2-F12384F847D0}"/>
              </a:ext>
            </a:extLst>
          </p:cNvPr>
          <p:cNvSpPr txBox="1"/>
          <p:nvPr/>
        </p:nvSpPr>
        <p:spPr>
          <a:xfrm>
            <a:off x="2511829" y="1489421"/>
            <a:ext cx="6164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24 HOUR GATHERING FOR 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0B884-2635-54EE-5C14-EA4553F320A4}"/>
              </a:ext>
            </a:extLst>
          </p:cNvPr>
          <p:cNvSpPr txBox="1"/>
          <p:nvPr/>
        </p:nvSpPr>
        <p:spPr>
          <a:xfrm>
            <a:off x="2887125" y="329998"/>
            <a:ext cx="578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pc="300" dirty="0">
                <a:solidFill>
                  <a:schemeClr val="bg1"/>
                </a:solidFill>
                <a:latin typeface="PT Sans Narrow" panose="020B0506020203020204" pitchFamily="34" charset="77"/>
              </a:rPr>
              <a:t>The Forge 2024</a:t>
            </a:r>
          </a:p>
        </p:txBody>
      </p:sp>
      <p:pic>
        <p:nvPicPr>
          <p:cNvPr id="4" name="Picture 3" descr="A white line drawing of a leaf&#10;&#10;Description automatically generated">
            <a:extLst>
              <a:ext uri="{FF2B5EF4-FFF2-40B4-BE49-F238E27FC236}">
                <a16:creationId xmlns:a16="http://schemas.microsoft.com/office/drawing/2014/main" id="{B3ABED78-E10A-7270-1E2D-8F2B9D982D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953" y="384986"/>
            <a:ext cx="1893876" cy="18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74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</TotalTime>
  <Words>61</Words>
  <Application>Microsoft Macintosh PowerPoint</Application>
  <PresentationFormat>A3 Paper (297x420 mm)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PT Sans Narrow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Ian Chrystie</dc:creator>
  <cp:keywords/>
  <dc:description/>
  <cp:lastModifiedBy>Ian Chrystie</cp:lastModifiedBy>
  <cp:revision>16</cp:revision>
  <dcterms:created xsi:type="dcterms:W3CDTF">2024-04-03T07:36:51Z</dcterms:created>
  <dcterms:modified xsi:type="dcterms:W3CDTF">2024-04-04T07:21:49Z</dcterms:modified>
  <cp:category/>
</cp:coreProperties>
</file>