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</p:sldIdLst>
  <p:sldSz cx="9601200" cy="12801600" type="A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2162"/>
    <a:srgbClr val="CB9F32"/>
    <a:srgbClr val="001952"/>
    <a:srgbClr val="4E59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694"/>
  </p:normalViewPr>
  <p:slideViewPr>
    <p:cSldViewPr snapToGrid="0">
      <p:cViewPr varScale="1">
        <p:scale>
          <a:sx n="65" d="100"/>
          <a:sy n="65" d="100"/>
        </p:scale>
        <p:origin x="2448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90" y="2095078"/>
            <a:ext cx="8161020" cy="4456853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0150" y="6723804"/>
            <a:ext cx="7200900" cy="3090756"/>
          </a:xfrm>
        </p:spPr>
        <p:txBody>
          <a:bodyPr/>
          <a:lstStyle>
            <a:lvl1pPr marL="0" indent="0" algn="ctr">
              <a:buNone/>
              <a:defRPr sz="2520"/>
            </a:lvl1pPr>
            <a:lvl2pPr marL="480060" indent="0" algn="ctr">
              <a:buNone/>
              <a:defRPr sz="2100"/>
            </a:lvl2pPr>
            <a:lvl3pPr marL="960120" indent="0" algn="ctr">
              <a:buNone/>
              <a:defRPr sz="1890"/>
            </a:lvl3pPr>
            <a:lvl4pPr marL="1440180" indent="0" algn="ctr">
              <a:buNone/>
              <a:defRPr sz="1680"/>
            </a:lvl4pPr>
            <a:lvl5pPr marL="1920240" indent="0" algn="ctr">
              <a:buNone/>
              <a:defRPr sz="1680"/>
            </a:lvl5pPr>
            <a:lvl6pPr marL="2400300" indent="0" algn="ctr">
              <a:buNone/>
              <a:defRPr sz="1680"/>
            </a:lvl6pPr>
            <a:lvl7pPr marL="2880360" indent="0" algn="ctr">
              <a:buNone/>
              <a:defRPr sz="1680"/>
            </a:lvl7pPr>
            <a:lvl8pPr marL="3360420" indent="0" algn="ctr">
              <a:buNone/>
              <a:defRPr sz="1680"/>
            </a:lvl8pPr>
            <a:lvl9pPr marL="3840480" indent="0" algn="ctr">
              <a:buNone/>
              <a:defRPr sz="168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6B2FC-7839-E74E-B6FA-E71FECD5A29E}" type="datetimeFigureOut">
              <a:rPr lang="en-US" smtClean="0"/>
              <a:t>4/29/24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ABB1-0016-9946-9AED-98D9E2A2C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505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6B2FC-7839-E74E-B6FA-E71FECD5A29E}" type="datetimeFigureOut">
              <a:rPr lang="en-US" smtClean="0"/>
              <a:t>4/29/24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ABB1-0016-9946-9AED-98D9E2A2C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86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859" y="681567"/>
            <a:ext cx="2070259" cy="10848764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083" y="681567"/>
            <a:ext cx="6090761" cy="1084876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6B2FC-7839-E74E-B6FA-E71FECD5A29E}" type="datetimeFigureOut">
              <a:rPr lang="en-US" smtClean="0"/>
              <a:t>4/29/24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ABB1-0016-9946-9AED-98D9E2A2C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221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6B2FC-7839-E74E-B6FA-E71FECD5A29E}" type="datetimeFigureOut">
              <a:rPr lang="en-US" smtClean="0"/>
              <a:t>4/29/24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ABB1-0016-9946-9AED-98D9E2A2C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909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082" y="3191514"/>
            <a:ext cx="8281035" cy="5325109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082" y="8567000"/>
            <a:ext cx="8281035" cy="2800349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>
                    <a:tint val="82000"/>
                  </a:schemeClr>
                </a:solidFill>
              </a:defRPr>
            </a:lvl1pPr>
            <a:lvl2pPr marL="480060" indent="0">
              <a:buNone/>
              <a:defRPr sz="2100">
                <a:solidFill>
                  <a:schemeClr val="tx1">
                    <a:tint val="82000"/>
                  </a:schemeClr>
                </a:solidFill>
              </a:defRPr>
            </a:lvl2pPr>
            <a:lvl3pPr marL="960120" indent="0">
              <a:buNone/>
              <a:defRPr sz="1890">
                <a:solidFill>
                  <a:schemeClr val="tx1">
                    <a:tint val="82000"/>
                  </a:schemeClr>
                </a:solidFill>
              </a:defRPr>
            </a:lvl3pPr>
            <a:lvl4pPr marL="1440180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4pPr>
            <a:lvl5pPr marL="1920240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5pPr>
            <a:lvl6pPr marL="2400300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6pPr>
            <a:lvl7pPr marL="2880360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7pPr>
            <a:lvl8pPr marL="3360420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8pPr>
            <a:lvl9pPr marL="3840480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6B2FC-7839-E74E-B6FA-E71FECD5A29E}" type="datetimeFigureOut">
              <a:rPr lang="en-US" smtClean="0"/>
              <a:t>4/29/24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ABB1-0016-9946-9AED-98D9E2A2C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92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083" y="3407833"/>
            <a:ext cx="4080510" cy="812249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0608" y="3407833"/>
            <a:ext cx="4080510" cy="812249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6B2FC-7839-E74E-B6FA-E71FECD5A29E}" type="datetimeFigureOut">
              <a:rPr lang="en-US" smtClean="0"/>
              <a:t>4/29/24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ABB1-0016-9946-9AED-98D9E2A2C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366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681570"/>
            <a:ext cx="8281035" cy="247438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334" y="3138171"/>
            <a:ext cx="4061757" cy="1537969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334" y="4676140"/>
            <a:ext cx="4061757" cy="687789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0608" y="3138171"/>
            <a:ext cx="4081761" cy="1537969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60608" y="4676140"/>
            <a:ext cx="4081761" cy="687789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6B2FC-7839-E74E-B6FA-E71FECD5A29E}" type="datetimeFigureOut">
              <a:rPr lang="en-US" smtClean="0"/>
              <a:t>4/29/24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ABB1-0016-9946-9AED-98D9E2A2C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964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6B2FC-7839-E74E-B6FA-E71FECD5A29E}" type="datetimeFigureOut">
              <a:rPr lang="en-US" smtClean="0"/>
              <a:t>4/29/24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ABB1-0016-9946-9AED-98D9E2A2C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481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6B2FC-7839-E74E-B6FA-E71FECD5A29E}" type="datetimeFigureOut">
              <a:rPr lang="en-US" smtClean="0"/>
              <a:t>4/29/24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ABB1-0016-9946-9AED-98D9E2A2C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176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853440"/>
            <a:ext cx="3096637" cy="298704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1760" y="1843196"/>
            <a:ext cx="4860608" cy="9097433"/>
          </a:xfrm>
        </p:spPr>
        <p:txBody>
          <a:bodyPr/>
          <a:lstStyle>
            <a:lvl1pPr>
              <a:defRPr sz="3360"/>
            </a:lvl1pPr>
            <a:lvl2pPr>
              <a:defRPr sz="2940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3840480"/>
            <a:ext cx="3096637" cy="7114964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6B2FC-7839-E74E-B6FA-E71FECD5A29E}" type="datetimeFigureOut">
              <a:rPr lang="en-US" smtClean="0"/>
              <a:t>4/29/24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ABB1-0016-9946-9AED-98D9E2A2C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251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853440"/>
            <a:ext cx="3096637" cy="298704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81760" y="1843196"/>
            <a:ext cx="4860608" cy="9097433"/>
          </a:xfrm>
        </p:spPr>
        <p:txBody>
          <a:bodyPr anchor="t"/>
          <a:lstStyle>
            <a:lvl1pPr marL="0" indent="0">
              <a:buNone/>
              <a:defRPr sz="3360"/>
            </a:lvl1pPr>
            <a:lvl2pPr marL="480060" indent="0">
              <a:buNone/>
              <a:defRPr sz="2940"/>
            </a:lvl2pPr>
            <a:lvl3pPr marL="960120" indent="0">
              <a:buNone/>
              <a:defRPr sz="2520"/>
            </a:lvl3pPr>
            <a:lvl4pPr marL="1440180" indent="0">
              <a:buNone/>
              <a:defRPr sz="2100"/>
            </a:lvl4pPr>
            <a:lvl5pPr marL="1920240" indent="0">
              <a:buNone/>
              <a:defRPr sz="2100"/>
            </a:lvl5pPr>
            <a:lvl6pPr marL="2400300" indent="0">
              <a:buNone/>
              <a:defRPr sz="2100"/>
            </a:lvl6pPr>
            <a:lvl7pPr marL="2880360" indent="0">
              <a:buNone/>
              <a:defRPr sz="2100"/>
            </a:lvl7pPr>
            <a:lvl8pPr marL="3360420" indent="0">
              <a:buNone/>
              <a:defRPr sz="2100"/>
            </a:lvl8pPr>
            <a:lvl9pPr marL="3840480" indent="0">
              <a:buNone/>
              <a:defRPr sz="21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3840480"/>
            <a:ext cx="3096637" cy="7114964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6B2FC-7839-E74E-B6FA-E71FECD5A29E}" type="datetimeFigureOut">
              <a:rPr lang="en-US" smtClean="0"/>
              <a:t>4/29/24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ABB1-0016-9946-9AED-98D9E2A2C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850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083" y="681570"/>
            <a:ext cx="8281035" cy="2474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083" y="3407833"/>
            <a:ext cx="8281035" cy="8122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0083" y="11865189"/>
            <a:ext cx="216027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36B2FC-7839-E74E-B6FA-E71FECD5A29E}" type="datetimeFigureOut">
              <a:rPr lang="en-US" smtClean="0"/>
              <a:t>4/29/24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80398" y="11865189"/>
            <a:ext cx="3240405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0848" y="11865189"/>
            <a:ext cx="216027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B8ABB1-0016-9946-9AED-98D9E2A2C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865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60120" rtl="0" eaLnBrk="1" latinLnBrk="0" hangingPunct="1">
        <a:lnSpc>
          <a:spcPct val="90000"/>
        </a:lnSpc>
        <a:spcBef>
          <a:spcPct val="0"/>
        </a:spcBef>
        <a:buNone/>
        <a:defRPr sz="46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96012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02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6027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4033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5" Type="http://schemas.openxmlformats.org/officeDocument/2006/relationships/image" Target="../media/image14.pn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1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lack background with white text and red dots&#10;&#10;Description automatically generated">
            <a:extLst>
              <a:ext uri="{FF2B5EF4-FFF2-40B4-BE49-F238E27FC236}">
                <a16:creationId xmlns:a16="http://schemas.microsoft.com/office/drawing/2014/main" id="{CD5F6C65-6E41-3273-D2A9-CAF8FDBB2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55" y="7120750"/>
            <a:ext cx="5652242" cy="2145377"/>
          </a:xfrm>
          <a:prstGeom prst="rect">
            <a:avLst/>
          </a:prstGeom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7447AE9-7434-4303-A722-88C5AB38456C}"/>
              </a:ext>
            </a:extLst>
          </p:cNvPr>
          <p:cNvSpPr/>
          <p:nvPr/>
        </p:nvSpPr>
        <p:spPr>
          <a:xfrm>
            <a:off x="231415" y="9387227"/>
            <a:ext cx="7255714" cy="3226927"/>
          </a:xfrm>
          <a:prstGeom prst="roundRect">
            <a:avLst>
              <a:gd name="adj" fmla="val 7582"/>
            </a:avLst>
          </a:prstGeom>
          <a:solidFill>
            <a:srgbClr val="0019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E3CA9A0-835C-750A-3246-E67D1C5971A2}"/>
              </a:ext>
            </a:extLst>
          </p:cNvPr>
          <p:cNvSpPr/>
          <p:nvPr/>
        </p:nvSpPr>
        <p:spPr>
          <a:xfrm>
            <a:off x="370190" y="9685933"/>
            <a:ext cx="3088285" cy="400111"/>
          </a:xfrm>
          <a:prstGeom prst="roundRect">
            <a:avLst/>
          </a:prstGeom>
          <a:solidFill>
            <a:srgbClr val="CB9F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724251-AD06-003A-1122-A9D21F4ED355}"/>
              </a:ext>
            </a:extLst>
          </p:cNvPr>
          <p:cNvSpPr txBox="1"/>
          <p:nvPr/>
        </p:nvSpPr>
        <p:spPr>
          <a:xfrm>
            <a:off x="411755" y="9685934"/>
            <a:ext cx="2097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CONTACT US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E94ECEF4-BF81-C298-D4F9-DDFC1DDA5A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7" t="25975" r="10697" b="29232"/>
          <a:stretch/>
        </p:blipFill>
        <p:spPr>
          <a:xfrm>
            <a:off x="4701258" y="5361885"/>
            <a:ext cx="1783164" cy="137622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C1AE41B-E7AF-8C03-9111-A1794E1F54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03" t="1" r="-1159" b="952"/>
          <a:stretch/>
        </p:blipFill>
        <p:spPr>
          <a:xfrm>
            <a:off x="2486608" y="5361885"/>
            <a:ext cx="2015670" cy="137622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1D7DCD8-5CF9-D91E-9978-36BED59553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91" t="1028" r="10195" b="-50"/>
          <a:stretch/>
        </p:blipFill>
        <p:spPr>
          <a:xfrm>
            <a:off x="530519" y="5361885"/>
            <a:ext cx="1755302" cy="137622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529E1FC-7BE9-8B55-E51D-939E3640FB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093" t="6539" r="17254" b="21997"/>
          <a:stretch/>
        </p:blipFill>
        <p:spPr>
          <a:xfrm>
            <a:off x="4701258" y="3882289"/>
            <a:ext cx="1783164" cy="1294005"/>
          </a:xfrm>
          <a:prstGeom prst="rect">
            <a:avLst/>
          </a:prstGeom>
        </p:spPr>
      </p:pic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82AD0C5E-FF97-5B4B-C06A-C5E8EF95C587}"/>
              </a:ext>
            </a:extLst>
          </p:cNvPr>
          <p:cNvSpPr/>
          <p:nvPr/>
        </p:nvSpPr>
        <p:spPr>
          <a:xfrm>
            <a:off x="3854034" y="9679481"/>
            <a:ext cx="2353337" cy="413017"/>
          </a:xfrm>
          <a:prstGeom prst="roundRect">
            <a:avLst/>
          </a:prstGeom>
          <a:solidFill>
            <a:srgbClr val="CB9F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9BBA7DD-2298-D725-EA68-1F87CE2DC5A2}"/>
              </a:ext>
            </a:extLst>
          </p:cNvPr>
          <p:cNvSpPr/>
          <p:nvPr/>
        </p:nvSpPr>
        <p:spPr>
          <a:xfrm>
            <a:off x="6549869" y="6921428"/>
            <a:ext cx="2740404" cy="5692725"/>
          </a:xfrm>
          <a:prstGeom prst="roundRect">
            <a:avLst>
              <a:gd name="adj" fmla="val 5233"/>
            </a:avLst>
          </a:prstGeom>
          <a:solidFill>
            <a:srgbClr val="0019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922FBF5-C0DB-FCC0-0B2E-C14B69C89D62}"/>
              </a:ext>
            </a:extLst>
          </p:cNvPr>
          <p:cNvSpPr/>
          <p:nvPr/>
        </p:nvSpPr>
        <p:spPr>
          <a:xfrm>
            <a:off x="6698020" y="9679481"/>
            <a:ext cx="2353337" cy="413017"/>
          </a:xfrm>
          <a:prstGeom prst="roundRect">
            <a:avLst/>
          </a:prstGeom>
          <a:solidFill>
            <a:srgbClr val="CB9F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8EDCB998-1FD0-D368-102E-0C0723FFDAC3}"/>
              </a:ext>
            </a:extLst>
          </p:cNvPr>
          <p:cNvSpPr/>
          <p:nvPr/>
        </p:nvSpPr>
        <p:spPr>
          <a:xfrm>
            <a:off x="6762098" y="7101872"/>
            <a:ext cx="2353337" cy="413017"/>
          </a:xfrm>
          <a:prstGeom prst="roundRect">
            <a:avLst/>
          </a:prstGeom>
          <a:solidFill>
            <a:srgbClr val="CB9F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F4D504-239F-C71D-7496-1688DB6E7503}"/>
              </a:ext>
            </a:extLst>
          </p:cNvPr>
          <p:cNvSpPr txBox="1"/>
          <p:nvPr/>
        </p:nvSpPr>
        <p:spPr>
          <a:xfrm>
            <a:off x="6816319" y="6985121"/>
            <a:ext cx="2344231" cy="21051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400" b="1" dirty="0">
                <a:solidFill>
                  <a:schemeClr val="bg1"/>
                </a:solidFill>
              </a:rPr>
              <a:t>TICKETS £35</a:t>
            </a:r>
          </a:p>
          <a:p>
            <a:pPr>
              <a:lnSpc>
                <a:spcPct val="140000"/>
              </a:lnSpc>
            </a:pPr>
            <a:r>
              <a:rPr lang="en-US" i="1" dirty="0">
                <a:solidFill>
                  <a:schemeClr val="bg1"/>
                </a:solidFill>
              </a:rPr>
              <a:t>(EARLY BIRD £30)</a:t>
            </a:r>
          </a:p>
          <a:p>
            <a:r>
              <a:rPr lang="en-US" dirty="0">
                <a:solidFill>
                  <a:schemeClr val="bg1"/>
                </a:solidFill>
              </a:rPr>
              <a:t>includes: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Saturday BBQ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Camping overnight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Sunday breakfast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B0C565-AD32-88E7-7575-A61D82CD649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916" r="1916"/>
          <a:stretch/>
        </p:blipFill>
        <p:spPr>
          <a:xfrm>
            <a:off x="4227701" y="10205865"/>
            <a:ext cx="1606003" cy="1669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B9AF93-919B-AC19-EFE7-D80ED8C0ABD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071687" y="10249193"/>
            <a:ext cx="1606003" cy="16060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AC60A9-E5E1-4A1E-0FD0-811D97EE01D3}"/>
              </a:ext>
            </a:extLst>
          </p:cNvPr>
          <p:cNvSpPr txBox="1"/>
          <p:nvPr/>
        </p:nvSpPr>
        <p:spPr>
          <a:xfrm>
            <a:off x="6655207" y="9679481"/>
            <a:ext cx="2438963" cy="413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SCAN TO SIGN UP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591C6C3-8C11-D1BF-378A-0441404EA487}"/>
              </a:ext>
            </a:extLst>
          </p:cNvPr>
          <p:cNvGrpSpPr/>
          <p:nvPr/>
        </p:nvGrpSpPr>
        <p:grpSpPr>
          <a:xfrm>
            <a:off x="709515" y="2160806"/>
            <a:ext cx="8123179" cy="1523853"/>
            <a:chOff x="709515" y="2450456"/>
            <a:chExt cx="8123179" cy="1523853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80CC6CA8-FE24-8771-66E0-7FCE4B3AE1D4}"/>
                </a:ext>
              </a:extLst>
            </p:cNvPr>
            <p:cNvSpPr/>
            <p:nvPr/>
          </p:nvSpPr>
          <p:spPr>
            <a:xfrm>
              <a:off x="709515" y="2450456"/>
              <a:ext cx="8123179" cy="1523853"/>
            </a:xfrm>
            <a:prstGeom prst="roundRect">
              <a:avLst>
                <a:gd name="adj" fmla="val 7582"/>
              </a:avLst>
            </a:prstGeom>
            <a:solidFill>
              <a:srgbClr val="00195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0C461B8-D728-D9EC-99C2-3E01D4A382C9}"/>
                </a:ext>
              </a:extLst>
            </p:cNvPr>
            <p:cNvSpPr txBox="1"/>
            <p:nvPr/>
          </p:nvSpPr>
          <p:spPr>
            <a:xfrm>
              <a:off x="709515" y="2673773"/>
              <a:ext cx="812317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14</a:t>
              </a:r>
              <a:r>
                <a:rPr lang="en-US" sz="3200" b="1" baseline="30000" dirty="0">
                  <a:solidFill>
                    <a:schemeClr val="bg1"/>
                  </a:solidFill>
                </a:rPr>
                <a:t>TH</a:t>
              </a:r>
              <a:r>
                <a:rPr lang="en-US" sz="3200" b="1" dirty="0">
                  <a:solidFill>
                    <a:schemeClr val="bg1"/>
                  </a:solidFill>
                </a:rPr>
                <a:t> SEPTEMBER &amp; 15</a:t>
              </a:r>
              <a:r>
                <a:rPr lang="en-US" sz="3200" b="1" baseline="30000" dirty="0">
                  <a:solidFill>
                    <a:schemeClr val="bg1"/>
                  </a:solidFill>
                </a:rPr>
                <a:t>TH</a:t>
              </a:r>
              <a:r>
                <a:rPr lang="en-US" sz="3200" b="1" dirty="0">
                  <a:solidFill>
                    <a:schemeClr val="bg1"/>
                  </a:solidFill>
                </a:rPr>
                <a:t> SEPTEMBER</a:t>
              </a:r>
            </a:p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1PM TO 1PM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CD6774E-DDB0-A613-C70E-A889D7B1C5F9}"/>
              </a:ext>
            </a:extLst>
          </p:cNvPr>
          <p:cNvSpPr txBox="1"/>
          <p:nvPr/>
        </p:nvSpPr>
        <p:spPr>
          <a:xfrm>
            <a:off x="1033750" y="10149806"/>
            <a:ext cx="260367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chemeClr val="bg1"/>
                </a:solidFill>
              </a:rPr>
              <a:t>info@the-forge.uk</a:t>
            </a:r>
            <a:endParaRPr lang="en-US" sz="20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</a:rPr>
              <a:t>0203 051 8280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</a:rPr>
              <a:t>the-</a:t>
            </a:r>
            <a:r>
              <a:rPr lang="en-US" sz="2000" b="1" dirty="0" err="1">
                <a:solidFill>
                  <a:schemeClr val="bg1"/>
                </a:solidFill>
              </a:rPr>
              <a:t>forge.uk</a:t>
            </a:r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1A8234-14F2-9300-C090-42B14DB0B5CE}"/>
              </a:ext>
            </a:extLst>
          </p:cNvPr>
          <p:cNvSpPr txBox="1"/>
          <p:nvPr/>
        </p:nvSpPr>
        <p:spPr>
          <a:xfrm>
            <a:off x="3647529" y="9685934"/>
            <a:ext cx="2766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FOR MORE INFO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C0A340C-DFFF-3917-9064-B61854994272}"/>
              </a:ext>
            </a:extLst>
          </p:cNvPr>
          <p:cNvGrpSpPr/>
          <p:nvPr/>
        </p:nvGrpSpPr>
        <p:grpSpPr>
          <a:xfrm>
            <a:off x="6175797" y="4298296"/>
            <a:ext cx="3080867" cy="2142558"/>
            <a:chOff x="6251433" y="4181321"/>
            <a:chExt cx="3038336" cy="2142558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87F19F6-6EA3-0F7F-5D7D-96542031C6A9}"/>
                </a:ext>
              </a:extLst>
            </p:cNvPr>
            <p:cNvSpPr/>
            <p:nvPr/>
          </p:nvSpPr>
          <p:spPr>
            <a:xfrm>
              <a:off x="6251433" y="4181321"/>
              <a:ext cx="3038336" cy="2142558"/>
            </a:xfrm>
            <a:prstGeom prst="ellipse">
              <a:avLst/>
            </a:prstGeom>
            <a:solidFill>
              <a:srgbClr val="CB9F32"/>
            </a:solidFill>
            <a:ln w="76200">
              <a:solidFill>
                <a:srgbClr val="22216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09CADEC-6E36-E8D9-E67F-5BA637913B6B}"/>
                </a:ext>
              </a:extLst>
            </p:cNvPr>
            <p:cNvSpPr txBox="1"/>
            <p:nvPr/>
          </p:nvSpPr>
          <p:spPr>
            <a:xfrm>
              <a:off x="6628676" y="4679924"/>
              <a:ext cx="2353337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NEW LODGE FARM</a:t>
              </a:r>
            </a:p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CARLSHALTON</a:t>
              </a:r>
            </a:p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SURREY</a:t>
              </a:r>
            </a:p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SM5 4BY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6B48C104-C8BF-E606-A524-5EF6AD6BB40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377" t="2626" r="18161" b="27225"/>
          <a:stretch/>
        </p:blipFill>
        <p:spPr>
          <a:xfrm>
            <a:off x="530519" y="3873928"/>
            <a:ext cx="1778665" cy="131072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2FE7AFE-D80C-CCE1-C305-FD174BDAA6D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17488" b="19685"/>
          <a:stretch/>
        </p:blipFill>
        <p:spPr>
          <a:xfrm>
            <a:off x="2508164" y="3882289"/>
            <a:ext cx="1994114" cy="1294005"/>
          </a:xfrm>
          <a:prstGeom prst="rect">
            <a:avLst/>
          </a:prstGeom>
        </p:spPr>
      </p:pic>
      <p:pic>
        <p:nvPicPr>
          <p:cNvPr id="46" name="Graphic 45" descr="Envelope with solid fill">
            <a:extLst>
              <a:ext uri="{FF2B5EF4-FFF2-40B4-BE49-F238E27FC236}">
                <a16:creationId xmlns:a16="http://schemas.microsoft.com/office/drawing/2014/main" id="{60470E77-B80E-61BC-EEC8-03C7B9B5E5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87831" y="10441680"/>
            <a:ext cx="426786" cy="426786"/>
          </a:xfrm>
          <a:prstGeom prst="rect">
            <a:avLst/>
          </a:prstGeom>
        </p:spPr>
      </p:pic>
      <p:pic>
        <p:nvPicPr>
          <p:cNvPr id="50" name="Graphic 49" descr="World with solid fill">
            <a:extLst>
              <a:ext uri="{FF2B5EF4-FFF2-40B4-BE49-F238E27FC236}">
                <a16:creationId xmlns:a16="http://schemas.microsoft.com/office/drawing/2014/main" id="{0A14A85E-85E2-6D4C-C0F5-A54D9326815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487831" y="11337800"/>
            <a:ext cx="426786" cy="426786"/>
          </a:xfrm>
          <a:prstGeom prst="rect">
            <a:avLst/>
          </a:prstGeom>
        </p:spPr>
      </p:pic>
      <p:pic>
        <p:nvPicPr>
          <p:cNvPr id="52" name="Graphic 51" descr="Receiver with solid fill">
            <a:extLst>
              <a:ext uri="{FF2B5EF4-FFF2-40B4-BE49-F238E27FC236}">
                <a16:creationId xmlns:a16="http://schemas.microsoft.com/office/drawing/2014/main" id="{7A1DF344-6F64-BA8F-751D-FB17637EE3D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75734" y="10963366"/>
            <a:ext cx="242306" cy="2423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D06CE0-9A4F-DC91-D2E2-F12384F847D0}"/>
              </a:ext>
            </a:extLst>
          </p:cNvPr>
          <p:cNvSpPr txBox="1"/>
          <p:nvPr/>
        </p:nvSpPr>
        <p:spPr>
          <a:xfrm>
            <a:off x="2511829" y="1489421"/>
            <a:ext cx="61640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 24 HOUR GATHERING FOR MEN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40B884-2635-54EE-5C14-EA4553F320A4}"/>
              </a:ext>
            </a:extLst>
          </p:cNvPr>
          <p:cNvSpPr txBox="1"/>
          <p:nvPr/>
        </p:nvSpPr>
        <p:spPr>
          <a:xfrm>
            <a:off x="2887125" y="329998"/>
            <a:ext cx="57887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spc="300" dirty="0">
                <a:solidFill>
                  <a:schemeClr val="bg1"/>
                </a:solidFill>
                <a:latin typeface="PT Sans Narrow" panose="020B0506020203020204" pitchFamily="34" charset="77"/>
              </a:rPr>
              <a:t>The Forge 2024</a:t>
            </a:r>
          </a:p>
        </p:txBody>
      </p:sp>
      <p:pic>
        <p:nvPicPr>
          <p:cNvPr id="4" name="Picture 3" descr="A white line drawing of a leaf&#10;&#10;Description automatically generated">
            <a:extLst>
              <a:ext uri="{FF2B5EF4-FFF2-40B4-BE49-F238E27FC236}">
                <a16:creationId xmlns:a16="http://schemas.microsoft.com/office/drawing/2014/main" id="{B3ABED78-E10A-7270-1E2D-8F2B9D982DE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7953" y="384986"/>
            <a:ext cx="1893876" cy="1893876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65173CB-5494-B191-0302-D6F77E0917B1}"/>
              </a:ext>
            </a:extLst>
          </p:cNvPr>
          <p:cNvSpPr/>
          <p:nvPr/>
        </p:nvSpPr>
        <p:spPr>
          <a:xfrm>
            <a:off x="379627" y="12066380"/>
            <a:ext cx="8671730" cy="426786"/>
          </a:xfrm>
          <a:prstGeom prst="roundRect">
            <a:avLst/>
          </a:prstGeom>
          <a:solidFill>
            <a:srgbClr val="CB9F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4CB284-C36E-8711-7D79-7461EFC7331A}"/>
              </a:ext>
            </a:extLst>
          </p:cNvPr>
          <p:cNvSpPr txBox="1"/>
          <p:nvPr/>
        </p:nvSpPr>
        <p:spPr>
          <a:xfrm>
            <a:off x="411755" y="12081379"/>
            <a:ext cx="86396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 CHRISTIAN EVENT SUPPORTED BY LOCAL CHURCHES &amp; CVM</a:t>
            </a:r>
          </a:p>
        </p:txBody>
      </p:sp>
    </p:spTree>
    <p:extLst>
      <p:ext uri="{BB962C8B-B14F-4D97-AF65-F5344CB8AC3E}">
        <p14:creationId xmlns:p14="http://schemas.microsoft.com/office/powerpoint/2010/main" val="6790745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705</TotalTime>
  <Words>70</Words>
  <Application>Microsoft Macintosh PowerPoint</Application>
  <PresentationFormat>A3 Paper (297x420 mm)</PresentationFormat>
  <Paragraphs>22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PT Sans Narrow</vt:lpstr>
      <vt:lpstr>Office Theme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Ian Chrystie</dc:creator>
  <cp:keywords/>
  <dc:description/>
  <cp:lastModifiedBy>Ian Chrystie</cp:lastModifiedBy>
  <cp:revision>17</cp:revision>
  <dcterms:created xsi:type="dcterms:W3CDTF">2024-04-03T07:36:51Z</dcterms:created>
  <dcterms:modified xsi:type="dcterms:W3CDTF">2024-04-29T11:25:34Z</dcterms:modified>
  <cp:category/>
</cp:coreProperties>
</file>